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1131" r:id="rId3"/>
    <p:sldId id="260" r:id="rId4"/>
    <p:sldId id="261" r:id="rId5"/>
    <p:sldId id="262" r:id="rId6"/>
    <p:sldId id="1130" r:id="rId7"/>
    <p:sldId id="1132" r:id="rId8"/>
    <p:sldId id="263" r:id="rId9"/>
    <p:sldId id="264" r:id="rId10"/>
    <p:sldId id="1102" r:id="rId11"/>
    <p:sldId id="1103" r:id="rId12"/>
    <p:sldId id="259" r:id="rId13"/>
    <p:sldId id="1069" r:id="rId14"/>
    <p:sldId id="258" r:id="rId15"/>
    <p:sldId id="1135" r:id="rId16"/>
    <p:sldId id="1105" r:id="rId17"/>
    <p:sldId id="266" r:id="rId18"/>
    <p:sldId id="267" r:id="rId19"/>
    <p:sldId id="268" r:id="rId20"/>
    <p:sldId id="269" r:id="rId21"/>
    <p:sldId id="270" r:id="rId22"/>
    <p:sldId id="1063" r:id="rId23"/>
    <p:sldId id="1066" r:id="rId24"/>
    <p:sldId id="1125" r:id="rId25"/>
    <p:sldId id="1064" r:id="rId26"/>
    <p:sldId id="1133" r:id="rId27"/>
    <p:sldId id="1065" r:id="rId28"/>
    <p:sldId id="1120" r:id="rId29"/>
    <p:sldId id="1028" r:id="rId30"/>
    <p:sldId id="113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3"/>
    <p:restoredTop sz="96327"/>
  </p:normalViewPr>
  <p:slideViewPr>
    <p:cSldViewPr snapToGrid="0">
      <p:cViewPr varScale="1">
        <p:scale>
          <a:sx n="110" d="100"/>
          <a:sy n="110" d="100"/>
        </p:scale>
        <p:origin x="208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0007A-8F44-4841-AD4C-40FA56DDD2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07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30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blob/main/doc/deliverables.md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B3A6C"/>
                </a:solidFill>
                <a:latin typeface="Yantramanav"/>
              </a:rPr>
              <a:t>Better Together:</a:t>
            </a:r>
            <a:br>
              <a:rPr lang="en-US" b="1" dirty="0">
                <a:solidFill>
                  <a:srgbClr val="2B3A6C"/>
                </a:solidFill>
                <a:latin typeface="Yantramanav"/>
              </a:rPr>
            </a:br>
            <a:r>
              <a:rPr lang="en-US" b="1" dirty="0">
                <a:solidFill>
                  <a:srgbClr val="2B3A6C"/>
                </a:solidFill>
                <a:latin typeface="Yantramanav"/>
              </a:rPr>
              <a:t>Text + Context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Kenneth Church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Wednesday, June 26</a:t>
            </a:r>
          </a:p>
          <a:p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C873-DFE4-FE78-B581-8BA7C12D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Value: Author Contributions + Audience Appreciation</a:t>
            </a:r>
            <a:br>
              <a:rPr lang="en-US" sz="4000" dirty="0"/>
            </a:br>
            <a:r>
              <a:rPr lang="en-US" sz="4000" dirty="0"/>
              <a:t>(Literature is a conversation, like social media)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7F6A21-D064-D9B1-FBBF-786A8F0D5A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Author Contributions</a:t>
            </a:r>
          </a:p>
          <a:p>
            <a:pPr lvl="1"/>
            <a:r>
              <a:rPr lang="en-US" dirty="0"/>
              <a:t>Time Invariant</a:t>
            </a:r>
          </a:p>
          <a:p>
            <a:pPr lvl="1"/>
            <a:r>
              <a:rPr lang="en-US" dirty="0"/>
              <a:t>Does not change after publication</a:t>
            </a:r>
          </a:p>
          <a:p>
            <a:r>
              <a:rPr lang="en-US" dirty="0"/>
              <a:t>Audience Appreciation</a:t>
            </a:r>
          </a:p>
          <a:p>
            <a:pPr lvl="1"/>
            <a:r>
              <a:rPr lang="en-US" dirty="0"/>
              <a:t>Evolves over time</a:t>
            </a:r>
          </a:p>
          <a:p>
            <a:pPr lvl="1"/>
            <a:r>
              <a:rPr lang="en-US" dirty="0"/>
              <a:t>Behavioral Signals</a:t>
            </a:r>
          </a:p>
          <a:p>
            <a:pPr lvl="2"/>
            <a:r>
              <a:rPr lang="en-US" dirty="0"/>
              <a:t>Views</a:t>
            </a:r>
          </a:p>
          <a:p>
            <a:pPr lvl="2"/>
            <a:r>
              <a:rPr lang="en-US" dirty="0"/>
              <a:t>Citations</a:t>
            </a:r>
          </a:p>
        </p:txBody>
      </p:sp>
      <p:pic>
        <p:nvPicPr>
          <p:cNvPr id="14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29FD0CD3-55A8-DCDB-13B3-DD2570C90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07759" y="3429000"/>
            <a:ext cx="7509092" cy="306387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05CAE-F0AE-C05F-9F48-4DE2DD3D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A684-EEDF-7FA0-EB87-A19DCCCD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  <p:pic>
        <p:nvPicPr>
          <p:cNvPr id="16" name="Picture 1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B6526378-7E19-E707-3412-320D41D3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02" y="1783720"/>
            <a:ext cx="6073446" cy="1583793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CBD77A7D-C7AA-16B1-27ED-EABE17720358}"/>
              </a:ext>
            </a:extLst>
          </p:cNvPr>
          <p:cNvSpPr/>
          <p:nvPr/>
        </p:nvSpPr>
        <p:spPr>
          <a:xfrm rot="10800000">
            <a:off x="7649429" y="452785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51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/>
                <a:r>
                  <a:rPr lang="en-US" dirty="0"/>
                  <a:t>Audience appreciation (subsequent literature, secondary sources)</a:t>
                </a:r>
              </a:p>
              <a:p>
                <a:pPr lvl="2"/>
                <a:r>
                  <a:rPr lang="en-US" dirty="0"/>
                  <a:t>Citing sentences in subsequent literature explain why</a:t>
                </a:r>
              </a:p>
              <a:p>
                <a:pPr lvl="2"/>
                <a:r>
                  <a:rPr lang="en-US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410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Scholar: Significant Effort        </a:t>
            </a:r>
            <a:r>
              <a:rPr lang="en" sz="28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12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7856966"/>
              </p:ext>
            </p:extLst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Recommendations</a:t>
                </a:r>
              </a:p>
              <a:p>
                <a:pPr lvl="1"/>
                <a:r>
                  <a:rPr lang="en-US" dirty="0"/>
                  <a:t>What should I read?</a:t>
                </a:r>
              </a:p>
              <a:p>
                <a:pPr lvl="1"/>
                <a:r>
                  <a:rPr lang="en-US" dirty="0"/>
                  <a:t>What should I cite?</a:t>
                </a:r>
              </a:p>
              <a:p>
                <a:r>
                  <a:rPr lang="en-US" dirty="0"/>
                  <a:t>Finding experts (</a:t>
                </a:r>
                <a:r>
                  <a:rPr lang="en-US" i="1" dirty="0"/>
                  <a:t>who knows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Similar to above, but answer is a contact (as opposed to a paper)</a:t>
                </a:r>
              </a:p>
              <a:p>
                <a:r>
                  <a:rPr lang="en-US" dirty="0"/>
                  <a:t>Routing submissions to reviewers</a:t>
                </a:r>
              </a:p>
              <a:p>
                <a:pPr lvl="1"/>
                <a:r>
                  <a:rPr lang="en-US" dirty="0"/>
                  <a:t>Features: titles, abstracts, full text, references</a:t>
                </a:r>
              </a:p>
              <a:p>
                <a:r>
                  <a:rPr lang="en-US" dirty="0"/>
                  <a:t>Summarization (of sets of documents): </a:t>
                </a:r>
              </a:p>
              <a:p>
                <a:pPr lvl="1"/>
                <a:r>
                  <a:rPr lang="en-US" dirty="0"/>
                  <a:t>Standard methods (e.g., </a:t>
                </a:r>
                <a:r>
                  <a:rPr lang="en-US" dirty="0" err="1"/>
                  <a:t>tl;dr</a:t>
                </a:r>
                <a:r>
                  <a:rPr lang="en-US" dirty="0"/>
                  <a:t>): summarize each doc, one at a time</a:t>
                </a:r>
              </a:p>
              <a:p>
                <a:pPr lvl="1"/>
                <a:r>
                  <a:rPr lang="en-US" dirty="0"/>
                  <a:t>Alternative: capture similarities &amp; differences among clusters</a:t>
                </a:r>
              </a:p>
              <a:p>
                <a:pPr lvl="2"/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2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Writers;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Now; 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A3E587-72BB-9D0A-3A7C-522E233D7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6" b="1590"/>
          <a:stretch/>
        </p:blipFill>
        <p:spPr>
          <a:xfrm>
            <a:off x="6702010" y="0"/>
            <a:ext cx="5277398" cy="2107870"/>
          </a:xfrm>
          <a:prstGeom prst="rect">
            <a:avLst/>
          </a:prstGeom>
        </p:spPr>
      </p:pic>
      <p:pic>
        <p:nvPicPr>
          <p:cNvPr id="8" name="Picture 7" descr="A blue and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64EB0816-887D-57AE-7E92-75654B3F6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29"/>
          <a:stretch/>
        </p:blipFill>
        <p:spPr>
          <a:xfrm>
            <a:off x="6790624" y="2107870"/>
            <a:ext cx="5277398" cy="954728"/>
          </a:xfrm>
          <a:prstGeom prst="rect">
            <a:avLst/>
          </a:prstGeom>
        </p:spPr>
      </p:pic>
      <p:pic>
        <p:nvPicPr>
          <p:cNvPr id="10" name="Picture 9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A7325D27-FE87-02F0-7919-75A07E2B4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651" y="3062598"/>
            <a:ext cx="2155371" cy="941137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548AA-00B3-4DC7-7172-1A3E14823276}"/>
              </a:ext>
            </a:extLst>
          </p:cNvPr>
          <p:cNvSpPr/>
          <p:nvPr/>
        </p:nvSpPr>
        <p:spPr>
          <a:xfrm>
            <a:off x="4047893" y="3745856"/>
            <a:ext cx="769434" cy="16513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583CDE9A-68A1-280B-FC69-8BEC34B9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1" y="2332453"/>
            <a:ext cx="7772400" cy="447813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6823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b="1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11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75C37ED-F779-46DE-E5B4-7638687C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7704"/>
            <a:ext cx="10436770" cy="5390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64C01-DD70-E5BA-4C29-94B13B4E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Query: ``On the Dangers of Stochastic Parrots…’’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CF15-B079-6188-5871-33C1AA9B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06E15-519B-C456-5C69-9352EF0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429F38-B196-818A-BAF8-19E6ADA09C24}"/>
              </a:ext>
            </a:extLst>
          </p:cNvPr>
          <p:cNvSpPr/>
          <p:nvPr/>
        </p:nvSpPr>
        <p:spPr>
          <a:xfrm>
            <a:off x="5174165" y="3545134"/>
            <a:ext cx="6100805" cy="1796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model (e.g., BERT)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vector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(``BERT inverse’’)</a:t>
                </a:r>
              </a:p>
              <a:p>
                <a:endParaRPr lang="en-US" dirty="0"/>
              </a:p>
              <a:p>
                <a:r>
                  <a:rPr lang="en-US" dirty="0"/>
                  <a:t>Challenge: missing abstracts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17865"/>
            <a:ext cx="5582210" cy="3887845"/>
          </a:xfrm>
        </p:spPr>
      </p:pic>
    </p:spTree>
    <p:extLst>
      <p:ext uri="{BB962C8B-B14F-4D97-AF65-F5344CB8AC3E}">
        <p14:creationId xmlns:p14="http://schemas.microsoft.com/office/powerpoint/2010/main" val="408198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B19-50EA-514C-53CF-72B184FA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for Missing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a document id with properties</a:t>
                </a:r>
              </a:p>
              <a:p>
                <a:pPr lvl="1"/>
                <a:r>
                  <a:rPr lang="en-US" dirty="0"/>
                  <a:t>text: titles, abstracts, </a:t>
                </a:r>
                <a:r>
                  <a:rPr lang="en-US" dirty="0" err="1"/>
                  <a:t>tl;dr</a:t>
                </a:r>
                <a:r>
                  <a:rPr lang="en-US" dirty="0"/>
                  <a:t> (too long; didn’t read) summaries, full text</a:t>
                </a:r>
              </a:p>
              <a:p>
                <a:pPr lvl="1"/>
                <a:r>
                  <a:rPr lang="en-US" dirty="0"/>
                  <a:t>context (links): citations, citing sentences</a:t>
                </a:r>
              </a:p>
              <a:p>
                <a:pPr lvl="1"/>
                <a:r>
                  <a:rPr lang="en-US" dirty="0"/>
                  <a:t>more: authors, venues, fields of study</a:t>
                </a:r>
              </a:p>
              <a:p>
                <a:r>
                  <a:rPr lang="en-US" dirty="0"/>
                  <a:t>Desiderata: Robustness</a:t>
                </a:r>
              </a:p>
              <a:p>
                <a:pPr lvl="1"/>
                <a:r>
                  <a:rPr lang="en-US" dirty="0"/>
                  <a:t>Some values will be missing (and/or wrong)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Expand coverage into green region</a:t>
                </a:r>
              </a:p>
              <a:p>
                <a:r>
                  <a:rPr lang="en-US" dirty="0"/>
                  <a:t>Note: GNNs use graph for fine-tuning</a:t>
                </a:r>
              </a:p>
              <a:p>
                <a:pPr lvl="1"/>
                <a:r>
                  <a:rPr lang="en-US" dirty="0"/>
                  <a:t>But not for inference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B314-D389-6CFA-7437-C7DB4E4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3860-300F-4136-E5E5-5F9A545C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B680BEC-2379-A8F9-11E2-3DEBFE89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694" y="3087584"/>
            <a:ext cx="3902715" cy="27181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/>
              <p:nvPr/>
            </p:nvSpPr>
            <p:spPr>
              <a:xfrm>
                <a:off x="10327160" y="5846597"/>
                <a:ext cx="5118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160" y="5846597"/>
                <a:ext cx="511826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/>
              <p:nvPr/>
            </p:nvSpPr>
            <p:spPr>
              <a:xfrm>
                <a:off x="8532248" y="5805710"/>
                <a:ext cx="312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248" y="5805710"/>
                <a:ext cx="312906" cy="430887"/>
              </a:xfrm>
              <a:prstGeom prst="rect">
                <a:avLst/>
              </a:prstGeom>
              <a:blipFill>
                <a:blip r:embed="rId5"/>
                <a:stretch>
                  <a:fillRect l="-28000" r="-24000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6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web page&#10;&#10;Description automatically generated with medium confidence">
            <a:extLst>
              <a:ext uri="{FF2B5EF4-FFF2-40B4-BE49-F238E27FC236}">
                <a16:creationId xmlns:a16="http://schemas.microsoft.com/office/drawing/2014/main" id="{F5DBBEE7-490E-9AA9-2A95-8CDED4FBC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76" y="23735"/>
            <a:ext cx="9021350" cy="6492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878" y="5408341"/>
            <a:ext cx="9019546" cy="948009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3200" dirty="0">
                <a:hlinkClick r:id="rId3"/>
              </a:rPr>
              <a:t>https://github.com/kwchurch/JSALT_Better_Together</a:t>
            </a:r>
            <a:r>
              <a:rPr lang="en-US" sz="32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BDFE812-6D22-BE3F-B2BA-7AA337E55C86}"/>
              </a:ext>
            </a:extLst>
          </p:cNvPr>
          <p:cNvSpPr/>
          <p:nvPr/>
        </p:nvSpPr>
        <p:spPr>
          <a:xfrm>
            <a:off x="3871331" y="3958439"/>
            <a:ext cx="1681976" cy="1289642"/>
          </a:xfrm>
          <a:prstGeom prst="wedgeRoundRectCallout">
            <a:avLst>
              <a:gd name="adj1" fmla="val -196681"/>
              <a:gd name="adj2" fmla="val -190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these slides</a:t>
            </a:r>
            <a:endParaRPr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Google Shape;192;p14">
                <a:extLst>
                  <a:ext uri="{FF2B5EF4-FFF2-40B4-BE49-F238E27FC236}">
                    <a16:creationId xmlns:a16="http://schemas.microsoft.com/office/drawing/2014/main" id="{0771DFE6-DE61-A236-C369-3FE886D90C4B}"/>
                  </a:ext>
                </a:extLst>
              </p:cNvPr>
              <p:cNvSpPr/>
              <p:nvPr/>
            </p:nvSpPr>
            <p:spPr>
              <a:xfrm>
                <a:off x="5126308" y="1862254"/>
                <a:ext cx="3248258" cy="1460809"/>
              </a:xfrm>
              <a:prstGeom prst="wedgeRoundRectCallout">
                <a:avLst>
                  <a:gd name="adj1" fmla="val -111610"/>
                  <a:gd name="adj2" fmla="val 89854"/>
                  <a:gd name="adj3" fmla="val 16667"/>
                </a:avLst>
              </a:prstGeom>
              <a:solidFill>
                <a:schemeClr val="accent1"/>
              </a:solid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Embedding: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(N=200M papers,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and K=768 dims) </a:t>
                </a:r>
              </a:p>
            </p:txBody>
          </p:sp>
        </mc:Choice>
        <mc:Fallback>
          <p:sp>
            <p:nvSpPr>
              <p:cNvPr id="11" name="Google Shape;192;p14">
                <a:extLst>
                  <a:ext uri="{FF2B5EF4-FFF2-40B4-BE49-F238E27FC236}">
                    <a16:creationId xmlns:a16="http://schemas.microsoft.com/office/drawing/2014/main" id="{0771DFE6-DE61-A236-C369-3FE886D90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08" y="1862254"/>
                <a:ext cx="3248258" cy="1460809"/>
              </a:xfrm>
              <a:prstGeom prst="wedgeRoundRectCallout">
                <a:avLst>
                  <a:gd name="adj1" fmla="val -111610"/>
                  <a:gd name="adj2" fmla="val 8985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49A30-4DA7-7A04-0D7F-0A551E92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submission to a conference.  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``true’’ vector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be an estimate </a:t>
                </a:r>
              </a:p>
              <a:p>
                <a:r>
                  <a:rPr lang="en-US" dirty="0"/>
                  <a:t>Standard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for abstract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Centroid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7CB9A1-E455-E3C6-2830-D710756DF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97326" y="664121"/>
            <a:ext cx="5529758" cy="55297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371C0-6D5F-27D9-878E-4243C05D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7E2C-A8EA-E4DE-0F9D-C1F30351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7639A-9794-8CD1-00CE-51FD12F2D864}"/>
              </a:ext>
            </a:extLst>
          </p:cNvPr>
          <p:cNvSpPr txBox="1"/>
          <p:nvPr/>
        </p:nvSpPr>
        <p:spPr>
          <a:xfrm>
            <a:off x="6501741" y="664121"/>
            <a:ext cx="555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Evidence for Centroid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/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blipFill>
                <a:blip r:embed="rId5"/>
                <a:stretch>
                  <a:fillRect t="-11628" r="-476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16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11E6-3806-03A0-599D-885A2850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Bad/Misleading Values:</a:t>
            </a:r>
            <a:br>
              <a:rPr lang="en-US" dirty="0"/>
            </a:br>
            <a:r>
              <a:rPr lang="en-US" dirty="0"/>
              <a:t>Redundancy </a:t>
            </a:r>
            <a:r>
              <a:rPr lang="en-US" dirty="0">
                <a:sym typeface="Wingdings" pitchFamily="2" charset="2"/>
              </a:rPr>
              <a:t> Robustness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parse documents</a:t>
                </a:r>
              </a:p>
              <a:p>
                <a:r>
                  <a:rPr lang="en-US" dirty="0"/>
                  <a:t>Abstracts can be wrong </a:t>
                </a:r>
              </a:p>
              <a:p>
                <a:endParaRPr lang="en-US" dirty="0"/>
              </a:p>
              <a:p>
                <a:r>
                  <a:rPr lang="en-US" dirty="0"/>
                  <a:t>Multiple Representations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Error detection</a:t>
                </a:r>
              </a:p>
              <a:p>
                <a:pPr lvl="1"/>
                <a:r>
                  <a:rPr lang="en-US" dirty="0"/>
                  <a:t>Specter: depends on abstracts</a:t>
                </a:r>
              </a:p>
              <a:p>
                <a:pPr lvl="1"/>
                <a:r>
                  <a:rPr lang="en-US" dirty="0"/>
                  <a:t>Proposed: depends on links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large,</a:t>
                </a:r>
              </a:p>
              <a:p>
                <a:pPr lvl="1"/>
                <a:r>
                  <a:rPr lang="en-US" dirty="0"/>
                  <a:t>one of them is probably wrong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BE2E5-1506-E9BD-5847-92E47783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BC8A5-D986-BFB3-09C7-EC25F035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6217511D-8872-3DA6-7667-A3651CA0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23" y="5498811"/>
            <a:ext cx="7772400" cy="135630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1C407F-C0D4-65A4-379A-89DBC6531CFF}"/>
              </a:ext>
            </a:extLst>
          </p:cNvPr>
          <p:cNvSpPr/>
          <p:nvPr/>
        </p:nvSpPr>
        <p:spPr>
          <a:xfrm>
            <a:off x="2998519" y="5611092"/>
            <a:ext cx="1419101" cy="1110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9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B3622-2D74-B945-19E7-D4FF3147F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</p:spTree>
    <p:extLst>
      <p:ext uri="{BB962C8B-B14F-4D97-AF65-F5344CB8AC3E}">
        <p14:creationId xmlns:p14="http://schemas.microsoft.com/office/powerpoint/2010/main" val="17829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8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</a:t>
                </a:r>
              </a:p>
              <a:p>
                <a:pPr lvl="1"/>
                <a:r>
                  <a:rPr lang="en-US" b="0" dirty="0"/>
                  <a:t>compute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935D6F1-BDD2-F4C4-17DD-221140344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18256" y="219848"/>
            <a:ext cx="6359171" cy="63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62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0690" cy="1325563"/>
          </a:xfrm>
        </p:spPr>
        <p:txBody>
          <a:bodyPr/>
          <a:lstStyle/>
          <a:p>
            <a:r>
              <a:rPr lang="en-US" dirty="0"/>
              <a:t>Cos-</a:t>
            </a:r>
            <a:r>
              <a:rPr lang="en-US" dirty="0" err="1"/>
              <a:t>Dist</a:t>
            </a:r>
            <a:r>
              <a:rPr lang="en-US" dirty="0"/>
              <a:t>: Multiple Views of Similarity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In speech,</a:t>
                </a:r>
              </a:p>
              <a:p>
                <a:pPr lvl="1"/>
                <a:r>
                  <a:rPr lang="en-US" dirty="0"/>
                  <a:t>time domain</a:t>
                </a:r>
              </a:p>
              <a:p>
                <a:pPr lvl="1"/>
                <a:r>
                  <a:rPr lang="en-US" dirty="0"/>
                  <a:t>frequency domain</a:t>
                </a:r>
              </a:p>
              <a:p>
                <a:r>
                  <a:rPr lang="en-US" dirty="0"/>
                  <a:t>Multiple representations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Filtering: convolution or </a:t>
                </a:r>
                <a:r>
                  <a:rPr lang="en-US" dirty="0" err="1"/>
                  <a:t>mult</a:t>
                </a:r>
                <a:endParaRPr lang="en-US" dirty="0"/>
              </a:p>
              <a:p>
                <a:r>
                  <a:rPr lang="en-US" dirty="0"/>
                  <a:t>So too, graphs &amp; embeddings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Similarity: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8A4D6-D024-18CA-D75C-2E95BBF7F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090" y="92075"/>
            <a:ext cx="6400800" cy="6400800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20830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0411" y="0"/>
            <a:ext cx="5582210" cy="3887845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A4AB4F-7FB7-0DF7-3F7F-7F0FBDEA3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99265"/>
              </p:ext>
            </p:extLst>
          </p:nvPr>
        </p:nvGraphicFramePr>
        <p:xfrm>
          <a:off x="4783873" y="4157946"/>
          <a:ext cx="7069872" cy="2198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6624">
                  <a:extLst>
                    <a:ext uri="{9D8B030D-6E8A-4147-A177-3AD203B41FA5}">
                      <a16:colId xmlns:a16="http://schemas.microsoft.com/office/drawing/2014/main" val="87053574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269090902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318840411"/>
                    </a:ext>
                  </a:extLst>
                </a:gridCol>
              </a:tblGrid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Coverage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Pairs (Rand Walk)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Embedding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7879213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3,469,964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Proposed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5098279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78%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2,707,857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6753772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1,216,506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SciNCL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4869951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1,201,561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10833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2A9D20F-CEE7-0316-8DCA-2793902C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46" y="2818548"/>
            <a:ext cx="3902927" cy="3902927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3EBEA2A-5E28-59D4-8597-93125CC09EBE}"/>
              </a:ext>
            </a:extLst>
          </p:cNvPr>
          <p:cNvSpPr/>
          <p:nvPr/>
        </p:nvSpPr>
        <p:spPr>
          <a:xfrm>
            <a:off x="2105306" y="5639961"/>
            <a:ext cx="2743200" cy="1025990"/>
          </a:xfrm>
          <a:prstGeom prst="wedgeRoundRectCallout">
            <a:avLst>
              <a:gd name="adj1" fmla="val 78054"/>
              <a:gd name="adj2" fmla="val -77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provides embeddings  (but not abstracts) </a:t>
            </a:r>
          </a:p>
          <a:p>
            <a:pPr algn="ctr"/>
            <a:r>
              <a:rPr lang="en-US" dirty="0"/>
              <a:t>for many papers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D68970C-7BCD-6765-EF82-A34E540BF4ED}"/>
              </a:ext>
            </a:extLst>
          </p:cNvPr>
          <p:cNvSpPr/>
          <p:nvPr/>
        </p:nvSpPr>
        <p:spPr>
          <a:xfrm>
            <a:off x="1264061" y="4519109"/>
            <a:ext cx="3192037" cy="811715"/>
          </a:xfrm>
          <a:prstGeom prst="wedgeRoundRectCallout">
            <a:avLst>
              <a:gd name="adj1" fmla="val 75259"/>
              <a:gd name="adj2" fmla="val -56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 Evaluations do not address coverage issues</a:t>
            </a:r>
          </a:p>
        </p:txBody>
      </p:sp>
    </p:spTree>
    <p:extLst>
      <p:ext uri="{BB962C8B-B14F-4D97-AF65-F5344CB8AC3E}">
        <p14:creationId xmlns:p14="http://schemas.microsoft.com/office/powerpoint/2010/main" val="76424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9DD9-0FC3-BF4F-0BB7-3496460E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15" y="2544247"/>
            <a:ext cx="2884714" cy="1325563"/>
          </a:xfrm>
        </p:spPr>
        <p:txBody>
          <a:bodyPr/>
          <a:lstStyle/>
          <a:p>
            <a:r>
              <a:rPr lang="en-US" dirty="0"/>
              <a:t>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6F633-146D-F9F1-B8BE-4718465C3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439" y="3986934"/>
            <a:ext cx="4386451" cy="2295113"/>
          </a:xfrm>
        </p:spPr>
        <p:txBody>
          <a:bodyPr/>
          <a:lstStyle/>
          <a:p>
            <a:r>
              <a:rPr lang="en-US" dirty="0"/>
              <a:t>Snippets</a:t>
            </a:r>
          </a:p>
          <a:p>
            <a:r>
              <a:rPr lang="en-US" dirty="0"/>
              <a:t>titles, authors, abstracts</a:t>
            </a:r>
          </a:p>
          <a:p>
            <a:r>
              <a:rPr lang="en-US" dirty="0" err="1"/>
              <a:t>tl;dr</a:t>
            </a:r>
            <a:r>
              <a:rPr lang="en-US" dirty="0"/>
              <a:t> (too long; didn’t read)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72A1-34D3-59AE-BD7C-A54E3ACB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1D335-BBB3-4F2F-F3E8-C6D748BF8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27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442328-9027-5664-4D66-1DB430205B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6338" y="61547"/>
            <a:ext cx="8800605" cy="3983831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67C35E-5B2C-CB61-5147-11D50C95F7B8}"/>
              </a:ext>
            </a:extLst>
          </p:cNvPr>
          <p:cNvSpPr txBox="1">
            <a:spLocks/>
          </p:cNvSpPr>
          <p:nvPr/>
        </p:nvSpPr>
        <p:spPr>
          <a:xfrm>
            <a:off x="5061447" y="4061237"/>
            <a:ext cx="6739183" cy="2295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Author Perspective:</a:t>
            </a:r>
          </a:p>
          <a:p>
            <a:pPr lvl="1"/>
            <a:r>
              <a:rPr lang="en-US" dirty="0"/>
              <a:t>These snippets</a:t>
            </a:r>
          </a:p>
          <a:p>
            <a:r>
              <a:rPr lang="en-US" dirty="0"/>
              <a:t>Audience Perspective:</a:t>
            </a:r>
          </a:p>
          <a:p>
            <a:pPr lvl="1"/>
            <a:r>
              <a:rPr lang="en-US" dirty="0"/>
              <a:t>Do these snippets capture 7k citations?</a:t>
            </a:r>
          </a:p>
          <a:p>
            <a:pPr lvl="1"/>
            <a:r>
              <a:rPr lang="en-US" dirty="0"/>
              <a:t>Why is this paper important</a:t>
            </a:r>
          </a:p>
          <a:p>
            <a:pPr lvl="2"/>
            <a:r>
              <a:rPr lang="en-US" dirty="0"/>
              <a:t>to contemporary readers?</a:t>
            </a:r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B3DEF1B2-4402-9831-21EA-B394663C6E4F}"/>
              </a:ext>
            </a:extLst>
          </p:cNvPr>
          <p:cNvSpPr/>
          <p:nvPr/>
        </p:nvSpPr>
        <p:spPr>
          <a:xfrm>
            <a:off x="9893159" y="5848721"/>
            <a:ext cx="1907471" cy="872754"/>
          </a:xfrm>
          <a:prstGeom prst="wedgeRoundRectCallout">
            <a:avLst>
              <a:gd name="adj1" fmla="val -96732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Citing Sentences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0567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D3F098-093B-834E-D92D-F91D8DEB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 Baselines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760B8C-88B3-CD37-D832-0EF13F6883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tl;dr</a:t>
            </a:r>
            <a:endParaRPr lang="en-US" dirty="0"/>
          </a:p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C640F-FF34-13C0-D372-C45D4D87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65FC3-65AA-10E4-4CB3-6AB9A104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28</a:t>
            </a:fld>
            <a:endParaRPr lang="en-US"/>
          </a:p>
        </p:txBody>
      </p:sp>
      <p:pic>
        <p:nvPicPr>
          <p:cNvPr id="8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52D9ED-3134-59C6-9714-785512A88A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44692" y="1812252"/>
            <a:ext cx="7696200" cy="3483892"/>
          </a:xfrm>
          <a:prstGeom prst="rect">
            <a:avLst/>
          </a:prstGeom>
        </p:spPr>
      </p:pic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A74F3E7-696E-664D-7C41-5F725076FA95}"/>
              </a:ext>
            </a:extLst>
          </p:cNvPr>
          <p:cNvSpPr/>
          <p:nvPr/>
        </p:nvSpPr>
        <p:spPr>
          <a:xfrm>
            <a:off x="151108" y="3260190"/>
            <a:ext cx="3802582" cy="1111497"/>
          </a:xfrm>
          <a:prstGeom prst="wedgeRoundRectCallout">
            <a:avLst>
              <a:gd name="adj1" fmla="val -17091"/>
              <a:gd name="adj2" fmla="val -9452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dirty="0"/>
              <a:t>⚠️ ⚠️ ⚠️ </a:t>
            </a:r>
            <a:r>
              <a:rPr lang="en-US" sz="24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/>
              <a:t>⚠️ ⚠️ ⚠️</a:t>
            </a:r>
            <a:r>
              <a:rPr lang="en-US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Hallucinations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9735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6ECF-E45C-6B06-E772-B3F7CB98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Summarization: Compare &amp; Contrast</a:t>
            </a:r>
            <a:br>
              <a:rPr lang="en-US" dirty="0"/>
            </a:br>
            <a:r>
              <a:rPr lang="en-US" sz="3600" dirty="0"/>
              <a:t>(Do not summarize each doc, one at a time)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vectors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document ids</a:t>
                </a:r>
              </a:p>
              <a:p>
                <a:r>
                  <a:rPr lang="en-US" dirty="0"/>
                  <a:t>We can express </a:t>
                </a:r>
                <a:r>
                  <a:rPr lang="en-US" i="1" dirty="0"/>
                  <a:t>compare</a:t>
                </a:r>
                <a:r>
                  <a:rPr lang="en-US" dirty="0"/>
                  <a:t> and </a:t>
                </a:r>
                <a:r>
                  <a:rPr lang="en-US" i="1" dirty="0"/>
                  <a:t>contrast</a:t>
                </a:r>
                <a:r>
                  <a:rPr lang="en-US" dirty="0"/>
                  <a:t> in vector space</a:t>
                </a:r>
              </a:p>
              <a:p>
                <a:pPr lvl="1"/>
                <a:r>
                  <a:rPr lang="en-US" dirty="0"/>
                  <a:t>and then map results into text/doc space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find vectors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that capture similarities (and differences)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uses ANN (</a:t>
                </a:r>
                <a:r>
                  <a:rPr lang="en-US" dirty="0" err="1"/>
                  <a:t>approx</a:t>
                </a:r>
                <a:r>
                  <a:rPr lang="en-US" dirty="0"/>
                  <a:t> nearest neighbors) to find text/doc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1ADC48A-8C7B-FBDB-E194-1AB18D9D4D25}"/>
              </a:ext>
            </a:extLst>
          </p:cNvPr>
          <p:cNvSpPr txBox="1"/>
          <p:nvPr/>
        </p:nvSpPr>
        <p:spPr>
          <a:xfrm>
            <a:off x="563963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352CD6EA-AA2F-158F-6F15-9878A100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8" y="4446894"/>
            <a:ext cx="7479527" cy="103034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8602A-F93D-E99B-9D5E-6FD7384AE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13D8F-7DDC-0E1B-23CA-B99CE662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8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7D69-4742-AB8F-A19B-DBF0D3C4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Deliverables</a:t>
            </a:r>
            <a:br>
              <a:rPr lang="en-US" dirty="0"/>
            </a:br>
            <a:r>
              <a:rPr lang="en-US" sz="2200" dirty="0">
                <a:hlinkClick r:id="rId2"/>
              </a:rPr>
              <a:t>https://github.com/kwchurch/JSALT_Better_Together/blob/main/doc/deliverables.md</a:t>
            </a:r>
            <a:r>
              <a:rPr lang="en-US" sz="2200" dirty="0"/>
              <a:t>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2CFC0-B621-8964-A1C4-CFD071270C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Better access to literature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Resources: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Many embeddings for many papers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dirty="0">
                <a:solidFill>
                  <a:srgbClr val="1F2328"/>
                </a:solidFill>
                <a:latin typeface="-apple-system"/>
              </a:rPr>
              <a:t>P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osted models on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HuggingFace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Post code on GitHub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Summarization methods to compare and contrast across small (and large) collections of documents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Support incremental updates to embeddings based on citation graphs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Evaluation: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Better numbers,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as well as better benchmarks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9674EB-CDD8-91B3-FA21-C142F7C728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Establish that combinations of text and links are better together (than either by itself)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Establish that citing sentences are useful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Improve methods for assigning papers to reviewers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Theory: Unified framework of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Deep nets and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Linear Algebra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Bibliometrics: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Predict citations of a paper over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Predict h-index of an author over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Find authors that publish too many papers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6EE15-87F4-336A-286D-4D9807A0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AF4E1-3A68-5733-A679-ECA81D0C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1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Both a Blessing and a Curse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Approximate Nearest Neighbors</a:t>
                </a:r>
              </a:p>
              <a:p>
                <a:pPr lvl="1"/>
                <a:r>
                  <a:rPr lang="en-US" dirty="0"/>
                  <a:t>Cannot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can find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Web search &gt;&gt; Enterprise</a:t>
                </a:r>
              </a:p>
              <a:p>
                <a:pPr lvl="1"/>
                <a:r>
                  <a:rPr lang="en-US" dirty="0"/>
                  <a:t>Easier to find stuff in large graphs</a:t>
                </a:r>
              </a:p>
              <a:p>
                <a:pPr lvl="1"/>
                <a:r>
                  <a:rPr lang="en-US" dirty="0"/>
                  <a:t>than small graphs (enterprise)</a:t>
                </a:r>
              </a:p>
              <a:p>
                <a:r>
                  <a:rPr lang="en-US" dirty="0"/>
                  <a:t>Network Effects (Metcalfe’s Law)</a:t>
                </a:r>
              </a:p>
              <a:p>
                <a:pPr lvl="1"/>
                <a:r>
                  <a:rPr lang="en-US" dirty="0"/>
                  <a:t>Rich get richer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4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04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7116ED-FE43-F405-6F05-C541AD8C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Award/Winners</a:t>
            </a:r>
          </a:p>
        </p:txBody>
      </p:sp>
      <p:pic>
        <p:nvPicPr>
          <p:cNvPr id="10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5E7CAFC-FBCD-2E7A-413F-5012FCF0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56"/>
          <a:stretch/>
        </p:blipFill>
        <p:spPr>
          <a:xfrm>
            <a:off x="159946" y="1829002"/>
            <a:ext cx="11872108" cy="36127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2DA25-2293-05F3-099A-DF495552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1CD6C-C291-9456-0AE6-DB98542C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4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A39D4B1-12FF-96B2-BD13-15D1D5398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6"/>
          <a:stretch/>
        </p:blipFill>
        <p:spPr>
          <a:xfrm>
            <a:off x="175687" y="3429001"/>
            <a:ext cx="9473586" cy="288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4402E-2063-E31F-0828-7D0A6A4D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737" cy="1325563"/>
          </a:xfrm>
        </p:spPr>
        <p:txBody>
          <a:bodyPr/>
          <a:lstStyle/>
          <a:p>
            <a:r>
              <a:rPr lang="en-US" dirty="0"/>
              <a:t>Turing Awards: Metcalfe’s Law, Deep Nets, Linear Algebra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3967-D57C-F5A5-B962-294C4A6F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931248" cy="4351338"/>
          </a:xfrm>
        </p:spPr>
        <p:txBody>
          <a:bodyPr/>
          <a:lstStyle/>
          <a:p>
            <a:r>
              <a:rPr lang="en-US" dirty="0" err="1"/>
              <a:t>Metclalfe’s</a:t>
            </a:r>
            <a:r>
              <a:rPr lang="en-US" dirty="0"/>
              <a:t> Law: Metcalfe</a:t>
            </a:r>
          </a:p>
          <a:p>
            <a:r>
              <a:rPr lang="en-US" dirty="0"/>
              <a:t>Deep Nets: Hinton, </a:t>
            </a:r>
            <a:r>
              <a:rPr lang="en-US" dirty="0" err="1"/>
              <a:t>Bengio</a:t>
            </a:r>
            <a:r>
              <a:rPr lang="en-US" dirty="0"/>
              <a:t>, </a:t>
            </a:r>
            <a:r>
              <a:rPr lang="en-US" dirty="0" err="1"/>
              <a:t>LeCun</a:t>
            </a:r>
            <a:endParaRPr lang="en-US" dirty="0"/>
          </a:p>
          <a:p>
            <a:r>
              <a:rPr lang="en-US" dirty="0"/>
              <a:t>Linear Algebra: </a:t>
            </a:r>
            <a:r>
              <a:rPr lang="en-US" dirty="0" err="1"/>
              <a:t>Dongarra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picture containing text, human face, person, clothing&#10;&#10;Description automatically generated">
            <a:extLst>
              <a:ext uri="{FF2B5EF4-FFF2-40B4-BE49-F238E27FC236}">
                <a16:creationId xmlns:a16="http://schemas.microsoft.com/office/drawing/2014/main" id="{907E6B1B-E327-66AE-E95D-FAECFEFAC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21698" y="136524"/>
            <a:ext cx="3070302" cy="65086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C0FC-DA5E-5ABE-118C-828465CA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9769-A23A-4CA6-A9BD-CC6578EA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48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(Evaluation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75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251A88-E6E5-ED72-390D-89168AD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Scientific Output Doubles Every 9 Years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BAFCF8-EEA3-34FF-BD0B-76E64643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6476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Timeliness</a:t>
            </a:r>
          </a:p>
          <a:p>
            <a:pPr lvl="1"/>
            <a:r>
              <a:rPr lang="en-US" sz="2800" dirty="0"/>
              <a:t>Web companies keep indexes up to date (web is a moving target)</a:t>
            </a:r>
          </a:p>
          <a:p>
            <a:pPr lvl="1"/>
            <a:r>
              <a:rPr lang="en-US" sz="2800" dirty="0"/>
              <a:t>Ditto for Academic Search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AF6FD8D-1A5C-F3B9-7282-7FF6C55F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57126" y="1825625"/>
            <a:ext cx="4351338" cy="4351338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D17EE13-4C0B-E254-2157-176FF523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36919F-0828-7BAA-1E20-CD589E9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62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23708</TotalTime>
  <Words>1823</Words>
  <Application>Microsoft Macintosh PowerPoint</Application>
  <PresentationFormat>Widescreen</PresentationFormat>
  <Paragraphs>418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Cambria Math</vt:lpstr>
      <vt:lpstr>Times</vt:lpstr>
      <vt:lpstr>Yantramanav</vt:lpstr>
      <vt:lpstr>Office Theme</vt:lpstr>
      <vt:lpstr>Better Together: Text + Context</vt:lpstr>
      <vt:lpstr>https://github.com/kwchurch/JSALT_Better_Together </vt:lpstr>
      <vt:lpstr>Better Together: Text (Titles, Abstracts, Body); Context (Citations)</vt:lpstr>
      <vt:lpstr>Scale: Both a Blessing and a Curse</vt:lpstr>
      <vt:lpstr>Metcalfe’s Law (Network Effects)</vt:lpstr>
      <vt:lpstr>Turing Award/Winners</vt:lpstr>
      <vt:lpstr>Turing Awards: Metcalfe’s Law, Deep Nets, Linear Algebra </vt:lpstr>
      <vt:lpstr>Realities</vt:lpstr>
      <vt:lpstr>Global Scientific Output Doubles Every 9 Years</vt:lpstr>
      <vt:lpstr>Value: Author Contributions + Audience Appreciation (Literature is a conversation, like social media)</vt:lpstr>
      <vt:lpstr>Citing Sentences</vt:lpstr>
      <vt:lpstr>Semantic Scholar: Significant Effort        (slide from Dan Weld)</vt:lpstr>
      <vt:lpstr>Semantic Scholar</vt:lpstr>
      <vt:lpstr>Document Similarities: Use Cases</vt:lpstr>
      <vt:lpstr>Query: ``DeepWalk: Online Learning of…’’</vt:lpstr>
      <vt:lpstr>Document Similarities: Use Cases</vt:lpstr>
      <vt:lpstr>Query: ``On the Dangers of Stochastic Parrots…’’</vt:lpstr>
      <vt:lpstr>Realities: Missing Values</vt:lpstr>
      <vt:lpstr>Suggestion for Missing Values</vt:lpstr>
      <vt:lpstr>Centroid Assumption</vt:lpstr>
      <vt:lpstr>Bad/Misleading Values: Redundancy  Robustness</vt:lpstr>
      <vt:lpstr>PowerPoint Presentation</vt:lpstr>
      <vt:lpstr>Random Walks</vt:lpstr>
      <vt:lpstr>Random Walks</vt:lpstr>
      <vt:lpstr>Cos-Dist: Multiple Views of Similarity</vt:lpstr>
      <vt:lpstr>Realities: Missing Values</vt:lpstr>
      <vt:lpstr>Summaries</vt:lpstr>
      <vt:lpstr>Summarization Baselines</vt:lpstr>
      <vt:lpstr>Summarization: Compare &amp; Contrast (Do not summarize each doc, one at a time)</vt:lpstr>
      <vt:lpstr>Deliverables https://github.com/kwchurch/JSALT_Better_Together/blob/main/doc/deliverables.md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97</cp:revision>
  <dcterms:created xsi:type="dcterms:W3CDTF">2023-06-05T19:42:53Z</dcterms:created>
  <dcterms:modified xsi:type="dcterms:W3CDTF">2023-06-22T07:42:08Z</dcterms:modified>
</cp:coreProperties>
</file>